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7506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7283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8740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0169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6940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5592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5730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1044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2016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16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4559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B2A8B-E0CC-4C3E-951C-CEB8FE165202}" type="datetimeFigureOut">
              <a:rPr lang="sr-Latn-BA" smtClean="0"/>
              <a:t>30.4.2015.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C90E-0A50-46A2-B995-1C3E8E05240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2407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r="8649"/>
          <a:stretch>
            <a:fillRect/>
          </a:stretch>
        </p:blipFill>
        <p:spPr bwMode="auto">
          <a:xfrm>
            <a:off x="28575" y="0"/>
            <a:ext cx="9115425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2238" y="73025"/>
          <a:ext cx="8928100" cy="6451599"/>
        </p:xfrm>
        <a:graphic>
          <a:graphicData uri="http://schemas.openxmlformats.org/drawingml/2006/table">
            <a:tbl>
              <a:tblPr/>
              <a:tblGrid>
                <a:gridCol w="1497556"/>
                <a:gridCol w="3024034"/>
                <a:gridCol w="4406510"/>
              </a:tblGrid>
              <a:tr h="315096">
                <a:tc>
                  <a:txBody>
                    <a:bodyPr/>
                    <a:lstStyle/>
                    <a:p>
                      <a:pPr algn="l"/>
                      <a:r>
                        <a:rPr lang="bs-Latn-BA" sz="1800" b="1" dirty="0">
                          <a:solidFill>
                            <a:srgbClr val="00007A"/>
                          </a:solidFill>
                          <a:effectLst/>
                          <a:latin typeface="Times" pitchFamily="18" charset="0"/>
                          <a:cs typeface="Aharoni" pitchFamily="2" charset="-79"/>
                        </a:rPr>
                        <a:t>Tense</a:t>
                      </a:r>
                      <a:endParaRPr lang="bs-Latn-BA" sz="1800" dirty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b="1" dirty="0">
                          <a:solidFill>
                            <a:srgbClr val="FF6600"/>
                          </a:solidFill>
                          <a:effectLst/>
                          <a:latin typeface="Times" pitchFamily="18" charset="0"/>
                          <a:cs typeface="Aharoni" pitchFamily="2" charset="-79"/>
                        </a:rPr>
                        <a:t>Direct Speech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b="1">
                          <a:solidFill>
                            <a:srgbClr val="FF6600"/>
                          </a:solidFill>
                          <a:effectLst/>
                          <a:latin typeface="Times" pitchFamily="18" charset="0"/>
                          <a:cs typeface="Aharoni" pitchFamily="2" charset="-79"/>
                        </a:rPr>
                        <a:t>Reported Speech</a:t>
                      </a:r>
                      <a:endParaRPr lang="bs-Latn-BA" sz="180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107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present simple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like ice cream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(that) she liked ice cream.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417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present </a:t>
                      </a:r>
                      <a:endParaRPr lang="en-US" sz="1800" dirty="0" smtClean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  <a:p>
                      <a:pPr algn="l"/>
                      <a:r>
                        <a:rPr lang="bs-Latn-BA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continuous</a:t>
                      </a:r>
                      <a:endParaRPr lang="bs-Latn-BA" sz="1800" dirty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am living in London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was living in London.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5096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past simple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bought</a:t>
                      </a:r>
                      <a:r>
                        <a:rPr lang="bs-Latn-BA" sz="1800" baseline="0" dirty="0" smtClean="0">
                          <a:latin typeface="Times" pitchFamily="18" charset="0"/>
                          <a:cs typeface="Aharoni" pitchFamily="2" charset="-79"/>
                        </a:rPr>
                        <a:t> a car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had bought a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car.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417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past </a:t>
                      </a:r>
                      <a:endParaRPr lang="en-US" sz="1800" dirty="0" smtClean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  <a:p>
                      <a:pPr algn="l"/>
                      <a:r>
                        <a:rPr lang="bs-Latn-BA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continuous</a:t>
                      </a:r>
                      <a:endParaRPr lang="bs-Latn-BA" sz="1800" dirty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was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walking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along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the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 street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had been walking along the street.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7065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</a:t>
                      </a:r>
                      <a:r>
                        <a:rPr lang="bs-Latn-BA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resent</a:t>
                      </a:r>
                      <a:r>
                        <a:rPr lang="en-US" sz="1800" baseline="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 </a:t>
                      </a:r>
                      <a:r>
                        <a:rPr lang="bs-Latn-BA" sz="1800" dirty="0" smtClean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perfect</a:t>
                      </a:r>
                      <a:endParaRPr lang="bs-Latn-BA" sz="1800" dirty="0">
                        <a:solidFill>
                          <a:srgbClr val="00007A"/>
                        </a:solidFill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</a:t>
                      </a:r>
                      <a:r>
                        <a:rPr lang="bs-Latn-BA" sz="1800" baseline="0" dirty="0" smtClean="0">
                          <a:latin typeface="Times" pitchFamily="18" charset="0"/>
                          <a:cs typeface="Aharoni" pitchFamily="2" charset="-79"/>
                        </a:rPr>
                        <a:t>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haven't </a:t>
                      </a:r>
                      <a:r>
                        <a:rPr lang="bs-Latn-BA" sz="1800" dirty="0">
                          <a:latin typeface="Times" pitchFamily="18" charset="0"/>
                          <a:cs typeface="Aharoni" pitchFamily="2" charset="-79"/>
                        </a:rPr>
                        <a:t>seen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Julie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hadn't seen Julie.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9417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past perfect*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I h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ad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taken English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lessons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 before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had taken English lessons before.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will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I’ll</a:t>
                      </a:r>
                      <a:r>
                        <a:rPr lang="en-US" sz="1800" baseline="0" dirty="0" smtClean="0">
                          <a:latin typeface="Times" pitchFamily="18" charset="0"/>
                          <a:cs typeface="Aharoni" pitchFamily="2" charset="-79"/>
                        </a:rPr>
                        <a:t>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see you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 later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would see me later.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would*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would </a:t>
                      </a:r>
                      <a:r>
                        <a:rPr lang="bs-Latn-BA" sz="1800" dirty="0">
                          <a:latin typeface="Times" pitchFamily="18" charset="0"/>
                          <a:cs typeface="Aharoni" pitchFamily="2" charset="-79"/>
                        </a:rPr>
                        <a:t>help,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but..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would help but...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can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can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speak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perfect English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could speak perfect English.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could*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could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swim when I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was four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could swim when she was four.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shall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</a:t>
                      </a:r>
                      <a:r>
                        <a:rPr lang="bs-Latn-BA" sz="1800" dirty="0" smtClean="0">
                          <a:latin typeface="Times" pitchFamily="18" charset="0"/>
                          <a:cs typeface="Aharoni" pitchFamily="2" charset="-79"/>
                        </a:rPr>
                        <a:t>shall come</a:t>
                      </a:r>
                      <a:r>
                        <a:rPr lang="en-US" sz="1800" baseline="0" dirty="0" smtClean="0">
                          <a:latin typeface="Times" pitchFamily="18" charset="0"/>
                          <a:cs typeface="Aharoni" pitchFamily="2" charset="-79"/>
                        </a:rPr>
                        <a:t> later</a:t>
                      </a:r>
                      <a:endParaRPr lang="bs-Latn-BA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would come later.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should*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I should call my mother</a:t>
                      </a:r>
                      <a:endParaRPr lang="en-US" sz="1800" dirty="0">
                        <a:latin typeface="Times" pitchFamily="18" charset="0"/>
                        <a:cs typeface="Aharoni" pitchFamily="2" charset="-79"/>
                      </a:endParaRP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should call her mother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2">
                <a:tc>
                  <a:txBody>
                    <a:bodyPr/>
                    <a:lstStyle/>
                    <a:p>
                      <a:pPr algn="l"/>
                      <a:r>
                        <a:rPr lang="bs-Latn-BA" sz="180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might*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latin typeface="Times" pitchFamily="18" charset="0"/>
                          <a:cs typeface="Aharoni" pitchFamily="2" charset="-79"/>
                        </a:rPr>
                        <a:t>"I might be late"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might be late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7595">
                <a:tc>
                  <a:txBody>
                    <a:bodyPr/>
                    <a:lstStyle/>
                    <a:p>
                      <a:pPr algn="l"/>
                      <a:r>
                        <a:rPr lang="bs-Latn-BA" sz="1800" dirty="0">
                          <a:solidFill>
                            <a:srgbClr val="00007A"/>
                          </a:solidFill>
                          <a:latin typeface="Times" pitchFamily="18" charset="0"/>
                          <a:cs typeface="Aharoni" pitchFamily="2" charset="-79"/>
                        </a:rPr>
                        <a:t>must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"I must study at the weekend"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She said she must study at the weekend </a:t>
                      </a:r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        </a:t>
                      </a:r>
                    </a:p>
                    <a:p>
                      <a:pPr algn="l"/>
                      <a:r>
                        <a:rPr lang="en-US" sz="1800" dirty="0" smtClean="0">
                          <a:latin typeface="Times" pitchFamily="18" charset="0"/>
                          <a:cs typeface="Aharoni" pitchFamily="2" charset="-79"/>
                        </a:rPr>
                        <a:t>She </a:t>
                      </a:r>
                      <a:r>
                        <a:rPr lang="en-US" sz="1800" dirty="0">
                          <a:latin typeface="Times" pitchFamily="18" charset="0"/>
                          <a:cs typeface="Aharoni" pitchFamily="2" charset="-79"/>
                        </a:rPr>
                        <a:t>said she had to study at the weekend</a:t>
                      </a:r>
                    </a:p>
                  </a:txBody>
                  <a:tcPr marL="40770" marR="40770" marT="20387" marB="20387" anchor="ctr">
                    <a:lnL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A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405" name="Rectangle 4"/>
          <p:cNvSpPr>
            <a:spLocks noChangeArrowheads="1"/>
          </p:cNvSpPr>
          <p:nvPr/>
        </p:nvSpPr>
        <p:spPr bwMode="auto">
          <a:xfrm>
            <a:off x="0" y="6521450"/>
            <a:ext cx="1531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bs-Latn-BA" altLang="sr-Latn-RS" sz="1600">
                <a:latin typeface="Times New Roman" pitchFamily="18" charset="0"/>
              </a:rPr>
              <a:t>* doesn't change</a:t>
            </a:r>
          </a:p>
        </p:txBody>
      </p:sp>
    </p:spTree>
    <p:extLst>
      <p:ext uri="{BB962C8B-B14F-4D97-AF65-F5344CB8AC3E}">
        <p14:creationId xmlns:p14="http://schemas.microsoft.com/office/powerpoint/2010/main" val="187027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9" t="30556" r="5432" b="5556"/>
          <a:stretch>
            <a:fillRect/>
          </a:stretch>
        </p:blipFill>
        <p:spPr bwMode="auto">
          <a:xfrm>
            <a:off x="0" y="188913"/>
            <a:ext cx="9144000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8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5" t="16667" r="5556" b="22221"/>
          <a:stretch>
            <a:fillRect/>
          </a:stretch>
        </p:blipFill>
        <p:spPr bwMode="auto">
          <a:xfrm>
            <a:off x="0" y="0"/>
            <a:ext cx="9144000" cy="56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231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EFBrcko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 Pro SP1 64bit</dc:creator>
  <cp:lastModifiedBy>Sum Of All Fears</cp:lastModifiedBy>
  <cp:revision>1</cp:revision>
  <dcterms:created xsi:type="dcterms:W3CDTF">2015-04-30T07:49:11Z</dcterms:created>
  <dcterms:modified xsi:type="dcterms:W3CDTF">2015-04-30T08:49:56Z</dcterms:modified>
</cp:coreProperties>
</file>